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4" r:id="rId1"/>
  </p:sldMasterIdLst>
  <p:notesMasterIdLst>
    <p:notesMasterId r:id="rId34"/>
  </p:notesMasterIdLst>
  <p:sldIdLst>
    <p:sldId id="256" r:id="rId2"/>
    <p:sldId id="289" r:id="rId3"/>
    <p:sldId id="257" r:id="rId4"/>
    <p:sldId id="275" r:id="rId5"/>
    <p:sldId id="276" r:id="rId6"/>
    <p:sldId id="258" r:id="rId7"/>
    <p:sldId id="260" r:id="rId8"/>
    <p:sldId id="287" r:id="rId9"/>
    <p:sldId id="270" r:id="rId10"/>
    <p:sldId id="286" r:id="rId11"/>
    <p:sldId id="280" r:id="rId12"/>
    <p:sldId id="288" r:id="rId13"/>
    <p:sldId id="279" r:id="rId14"/>
    <p:sldId id="261" r:id="rId15"/>
    <p:sldId id="262" r:id="rId16"/>
    <p:sldId id="290" r:id="rId17"/>
    <p:sldId id="263" r:id="rId18"/>
    <p:sldId id="282" r:id="rId19"/>
    <p:sldId id="283" r:id="rId20"/>
    <p:sldId id="269" r:id="rId21"/>
    <p:sldId id="278" r:id="rId22"/>
    <p:sldId id="271" r:id="rId23"/>
    <p:sldId id="272" r:id="rId24"/>
    <p:sldId id="285" r:id="rId25"/>
    <p:sldId id="284" r:id="rId26"/>
    <p:sldId id="264" r:id="rId27"/>
    <p:sldId id="266" r:id="rId28"/>
    <p:sldId id="277" r:id="rId29"/>
    <p:sldId id="281" r:id="rId30"/>
    <p:sldId id="267" r:id="rId31"/>
    <p:sldId id="274" r:id="rId32"/>
    <p:sldId id="26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B8133-1929-4D31-B18D-2A3E5B481C40}" v="7" dt="2019-09-18T05:06:26.095"/>
    <p1510:client id="{01428CA3-839D-4B39-9B45-6B5ADF4B6F89}" v="6" dt="2019-09-14T21:55:25.403"/>
    <p1510:client id="{0A688272-8C68-49AD-88AB-5645AE750439}" v="204" dt="2019-09-19T03:30:37.678"/>
    <p1510:client id="{0A804017-3262-47AE-B44B-8CD97AC82204}" v="42" dt="2019-09-19T16:27:27.708"/>
    <p1510:client id="{10CB4143-0CBA-4BAD-93C3-E72476322EC6}" v="53" dt="2019-09-18T22:50:54.694"/>
    <p1510:client id="{1A1FFF7C-E949-49EE-B118-20DEFD874CA5}" v="97" dt="2019-09-15T06:28:23.775"/>
    <p1510:client id="{2BDA669B-494B-47DA-A53E-88BE89C0D379}" v="218" dt="2019-09-19T00:01:12.044"/>
    <p1510:client id="{37DB7C1D-6189-4B6C-A08B-38BCAEC928C0}" v="192" dt="2019-09-09T17:39:01.197"/>
    <p1510:client id="{3D6AF208-E741-45CE-8885-C722E1B94CCC}" v="99" dt="2019-09-18T20:58:44.807"/>
    <p1510:client id="{424F1462-0F41-407A-B7F8-12A3CE9657C9}" v="23" dt="2019-09-19T01:32:32.728"/>
    <p1510:client id="{7C305583-02E2-45F7-BEC2-04081EA190F0}" v="222" dt="2019-09-14T21:18:40.276"/>
    <p1510:client id="{8787DCFD-BB23-4C52-9404-D0F067757B40}" v="275" dt="2019-09-18T16:16:15.858"/>
    <p1510:client id="{A5E3DCF2-91B3-42CA-B045-9FA40185E11A}" v="38" dt="2019-09-18T20:13:22.840"/>
    <p1510:client id="{B6988A24-5107-4265-95E6-65C2890213FC}" v="34" dt="2019-09-14T22:10:20.267"/>
    <p1510:client id="{B80F2815-6592-4399-8564-5994E60103A7}" v="279" dt="2019-09-18T00:42:47.284"/>
    <p1510:client id="{C8E39DCE-0745-4642-BFAA-9AAF93A93D2F}" v="52" dt="2019-09-09T18:32:26.218"/>
    <p1510:client id="{D6F163D4-61BC-419B-8ABD-427C2B2832C0}" v="43" dt="2019-09-09T19:32:10.656"/>
    <p1510:client id="{DCC677B4-B97B-4F17-9FD6-8CE949DA97B2}" v="187" dt="2019-09-14T23:06:03.646"/>
    <p1510:client id="{DD953069-AFCD-4CA5-8145-693B1093B77F}" v="109" dt="2019-09-19T04:01:52.835"/>
    <p1510:client id="{E11B78EE-5377-41F2-B4FB-8B95FDF52CAE}" v="163" dt="2019-09-09T20:23:18.015"/>
    <p1510:client id="{E28DFDB0-BB36-496E-9360-AED163C12976}" v="131" dt="2019-09-15T04:34:10.113"/>
    <p1510:client id="{E690E25C-9739-46D5-8D2E-38ADCCFB079D}" v="1" dt="2019-09-19T00:24:12.457"/>
    <p1510:client id="{F1DE4C64-5081-4563-AC2D-3ADFF46A61B5}" v="29" dt="2019-09-19T05:15:53.967"/>
    <p1510:client id="{F6393E22-220A-45CB-A018-040B32854573}" v="7" dt="2019-09-15T06:32:59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3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3FDD8-B640-4308-B668-CB553499E5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B2F3248-E2F6-4C30-83E9-0597A6B47CDF}">
      <dgm:prSet/>
      <dgm:spPr/>
      <dgm:t>
        <a:bodyPr/>
        <a:lstStyle/>
        <a:p>
          <a:r>
            <a:rPr lang="en-US" b="0" i="0" dirty="0"/>
            <a:t>40 ground validation plots</a:t>
          </a:r>
          <a:endParaRPr lang="en-US" dirty="0"/>
        </a:p>
      </dgm:t>
    </dgm:pt>
    <dgm:pt modelId="{1CF809CF-4751-4970-AD75-41A4ACC8354A}" type="parTrans" cxnId="{40305FF9-5646-4611-B8AD-E6BD4BB5DD43}">
      <dgm:prSet/>
      <dgm:spPr/>
      <dgm:t>
        <a:bodyPr/>
        <a:lstStyle/>
        <a:p>
          <a:endParaRPr lang="en-US"/>
        </a:p>
      </dgm:t>
    </dgm:pt>
    <dgm:pt modelId="{BAE7FE96-4E50-4FCA-B1FC-C1592D389B15}" type="sibTrans" cxnId="{40305FF9-5646-4611-B8AD-E6BD4BB5DD43}">
      <dgm:prSet/>
      <dgm:spPr/>
      <dgm:t>
        <a:bodyPr/>
        <a:lstStyle/>
        <a:p>
          <a:endParaRPr lang="en-US"/>
        </a:p>
      </dgm:t>
    </dgm:pt>
    <dgm:pt modelId="{4BF628A3-DBC9-4F29-895E-FBA080457A09}">
      <dgm:prSet/>
      <dgm:spPr/>
      <dgm:t>
        <a:bodyPr/>
        <a:lstStyle/>
        <a:p>
          <a:pPr rtl="0"/>
          <a:r>
            <a:rPr lang="en-US" b="0" i="0" dirty="0"/>
            <a:t>Metrics:</a:t>
          </a:r>
          <a:r>
            <a:rPr lang="en-US" b="0" i="0" dirty="0">
              <a:latin typeface="Century Gothic" panose="020B0502020202020204"/>
            </a:rPr>
            <a:t> large wood </a:t>
          </a:r>
          <a:r>
            <a:rPr lang="en-US" dirty="0">
              <a:latin typeface="Century Gothic" panose="020B0502020202020204"/>
            </a:rPr>
            <a:t>(&gt;25cm) diameter, length, hard/softwood</a:t>
          </a:r>
          <a:endParaRPr lang="en-US" dirty="0"/>
        </a:p>
      </dgm:t>
    </dgm:pt>
    <dgm:pt modelId="{09087DD0-DE47-4771-B905-7C9A6F48FCB2}" type="parTrans" cxnId="{33F95D66-1DFB-44D9-AD90-2303C298FDAC}">
      <dgm:prSet/>
      <dgm:spPr/>
      <dgm:t>
        <a:bodyPr/>
        <a:lstStyle/>
        <a:p>
          <a:endParaRPr lang="en-US"/>
        </a:p>
      </dgm:t>
    </dgm:pt>
    <dgm:pt modelId="{2BCAF472-FCF9-4299-B809-014F4DF5AE0D}" type="sibTrans" cxnId="{33F95D66-1DFB-44D9-AD90-2303C298FDAC}">
      <dgm:prSet/>
      <dgm:spPr/>
      <dgm:t>
        <a:bodyPr/>
        <a:lstStyle/>
        <a:p>
          <a:endParaRPr lang="en-US"/>
        </a:p>
      </dgm:t>
    </dgm:pt>
    <dgm:pt modelId="{1B8EE8F6-C957-44E3-9FB6-FC6305BC4CCC}">
      <dgm:prSet/>
      <dgm:spPr/>
      <dgm:t>
        <a:bodyPr/>
        <a:lstStyle/>
        <a:p>
          <a:pPr rtl="0"/>
          <a:r>
            <a:rPr lang="en-US" b="0" i="0" dirty="0"/>
            <a:t>Ground control for georeferencing or </a:t>
          </a:r>
          <a:r>
            <a:rPr lang="en-US" b="0" i="0" dirty="0" err="1"/>
            <a:t>emlid</a:t>
          </a:r>
          <a:r>
            <a:rPr lang="en-US" b="0" i="0" dirty="0"/>
            <a:t> reach</a:t>
          </a:r>
          <a:r>
            <a:rPr lang="en-US" dirty="0">
              <a:latin typeface="Century Gothic" panose="020B0502020202020204"/>
            </a:rPr>
            <a:t> (PPK)</a:t>
          </a:r>
          <a:endParaRPr lang="en-US" dirty="0"/>
        </a:p>
      </dgm:t>
    </dgm:pt>
    <dgm:pt modelId="{5CB398D6-8E7F-4113-8154-77DA6D3F5EBD}" type="parTrans" cxnId="{A458A3FD-C049-4EE1-BBF4-9F0520572834}">
      <dgm:prSet/>
      <dgm:spPr/>
      <dgm:t>
        <a:bodyPr/>
        <a:lstStyle/>
        <a:p>
          <a:endParaRPr lang="en-US"/>
        </a:p>
      </dgm:t>
    </dgm:pt>
    <dgm:pt modelId="{0233009C-8FF5-44B7-B972-938DE60AD03B}" type="sibTrans" cxnId="{A458A3FD-C049-4EE1-BBF4-9F0520572834}">
      <dgm:prSet/>
      <dgm:spPr/>
      <dgm:t>
        <a:bodyPr/>
        <a:lstStyle/>
        <a:p>
          <a:endParaRPr lang="en-US"/>
        </a:p>
      </dgm:t>
    </dgm:pt>
    <dgm:pt modelId="{89CDDC1C-BAB9-4E8E-849D-07BD4207B73C}" type="pres">
      <dgm:prSet presAssocID="{8723FDD8-B640-4308-B668-CB553499E53D}" presName="linear" presStyleCnt="0">
        <dgm:presLayoutVars>
          <dgm:animLvl val="lvl"/>
          <dgm:resizeHandles val="exact"/>
        </dgm:presLayoutVars>
      </dgm:prSet>
      <dgm:spPr/>
    </dgm:pt>
    <dgm:pt modelId="{4809C0B8-43CD-4FEF-9EE5-EBB22CFFD8B5}" type="pres">
      <dgm:prSet presAssocID="{4B2F3248-E2F6-4C30-83E9-0597A6B47CD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E213BF-B9EC-4650-BBE4-7A556A96F1F9}" type="pres">
      <dgm:prSet presAssocID="{BAE7FE96-4E50-4FCA-B1FC-C1592D389B15}" presName="spacer" presStyleCnt="0"/>
      <dgm:spPr/>
    </dgm:pt>
    <dgm:pt modelId="{4C7F680A-E470-4BC9-AE85-85C614DC8AAA}" type="pres">
      <dgm:prSet presAssocID="{4BF628A3-DBC9-4F29-895E-FBA080457A0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BA3BEF-DA81-4FEC-9DCB-B97208F36082}" type="pres">
      <dgm:prSet presAssocID="{2BCAF472-FCF9-4299-B809-014F4DF5AE0D}" presName="spacer" presStyleCnt="0"/>
      <dgm:spPr/>
    </dgm:pt>
    <dgm:pt modelId="{2A149DEE-16E7-4A83-8FA9-30712B8C5668}" type="pres">
      <dgm:prSet presAssocID="{1B8EE8F6-C957-44E3-9FB6-FC6305BC4CC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7D24814-5AE1-4033-BD89-FB4DC0D78C8A}" type="presOf" srcId="{1B8EE8F6-C957-44E3-9FB6-FC6305BC4CCC}" destId="{2A149DEE-16E7-4A83-8FA9-30712B8C5668}" srcOrd="0" destOrd="0" presId="urn:microsoft.com/office/officeart/2005/8/layout/vList2"/>
    <dgm:cxn modelId="{33F95D66-1DFB-44D9-AD90-2303C298FDAC}" srcId="{8723FDD8-B640-4308-B668-CB553499E53D}" destId="{4BF628A3-DBC9-4F29-895E-FBA080457A09}" srcOrd="1" destOrd="0" parTransId="{09087DD0-DE47-4771-B905-7C9A6F48FCB2}" sibTransId="{2BCAF472-FCF9-4299-B809-014F4DF5AE0D}"/>
    <dgm:cxn modelId="{C4BEB271-23AA-4623-9B4C-718FFD63FA96}" type="presOf" srcId="{4B2F3248-E2F6-4C30-83E9-0597A6B47CDF}" destId="{4809C0B8-43CD-4FEF-9EE5-EBB22CFFD8B5}" srcOrd="0" destOrd="0" presId="urn:microsoft.com/office/officeart/2005/8/layout/vList2"/>
    <dgm:cxn modelId="{8356C393-B299-4629-8B91-5DE42E4BF0DB}" type="presOf" srcId="{4BF628A3-DBC9-4F29-895E-FBA080457A09}" destId="{4C7F680A-E470-4BC9-AE85-85C614DC8AAA}" srcOrd="0" destOrd="0" presId="urn:microsoft.com/office/officeart/2005/8/layout/vList2"/>
    <dgm:cxn modelId="{DEE24CD6-7BC2-4FB4-A153-64D6BED84256}" type="presOf" srcId="{8723FDD8-B640-4308-B668-CB553499E53D}" destId="{89CDDC1C-BAB9-4E8E-849D-07BD4207B73C}" srcOrd="0" destOrd="0" presId="urn:microsoft.com/office/officeart/2005/8/layout/vList2"/>
    <dgm:cxn modelId="{40305FF9-5646-4611-B8AD-E6BD4BB5DD43}" srcId="{8723FDD8-B640-4308-B668-CB553499E53D}" destId="{4B2F3248-E2F6-4C30-83E9-0597A6B47CDF}" srcOrd="0" destOrd="0" parTransId="{1CF809CF-4751-4970-AD75-41A4ACC8354A}" sibTransId="{BAE7FE96-4E50-4FCA-B1FC-C1592D389B15}"/>
    <dgm:cxn modelId="{A458A3FD-C049-4EE1-BBF4-9F0520572834}" srcId="{8723FDD8-B640-4308-B668-CB553499E53D}" destId="{1B8EE8F6-C957-44E3-9FB6-FC6305BC4CCC}" srcOrd="2" destOrd="0" parTransId="{5CB398D6-8E7F-4113-8154-77DA6D3F5EBD}" sibTransId="{0233009C-8FF5-44B7-B972-938DE60AD03B}"/>
    <dgm:cxn modelId="{500E8F63-D35E-4366-9E16-1935BB4CD891}" type="presParOf" srcId="{89CDDC1C-BAB9-4E8E-849D-07BD4207B73C}" destId="{4809C0B8-43CD-4FEF-9EE5-EBB22CFFD8B5}" srcOrd="0" destOrd="0" presId="urn:microsoft.com/office/officeart/2005/8/layout/vList2"/>
    <dgm:cxn modelId="{8F89AF32-9333-43F2-883A-A42CEB3A3FBF}" type="presParOf" srcId="{89CDDC1C-BAB9-4E8E-849D-07BD4207B73C}" destId="{9DE213BF-B9EC-4650-BBE4-7A556A96F1F9}" srcOrd="1" destOrd="0" presId="urn:microsoft.com/office/officeart/2005/8/layout/vList2"/>
    <dgm:cxn modelId="{3D30E17A-53EC-4E41-B273-711A283299A4}" type="presParOf" srcId="{89CDDC1C-BAB9-4E8E-849D-07BD4207B73C}" destId="{4C7F680A-E470-4BC9-AE85-85C614DC8AAA}" srcOrd="2" destOrd="0" presId="urn:microsoft.com/office/officeart/2005/8/layout/vList2"/>
    <dgm:cxn modelId="{1B693678-B6B2-4425-830C-D665B39D499E}" type="presParOf" srcId="{89CDDC1C-BAB9-4E8E-849D-07BD4207B73C}" destId="{DABA3BEF-DA81-4FEC-9DCB-B97208F36082}" srcOrd="3" destOrd="0" presId="urn:microsoft.com/office/officeart/2005/8/layout/vList2"/>
    <dgm:cxn modelId="{E217F2AA-20A5-4043-808D-033B83FB0072}" type="presParOf" srcId="{89CDDC1C-BAB9-4E8E-849D-07BD4207B73C}" destId="{2A149DEE-16E7-4A83-8FA9-30712B8C56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DBA844-7E5C-4708-BEC3-EA728E0029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BFC01F-FBA7-49D6-BA79-917EB91ABD2F}">
      <dgm:prSet/>
      <dgm:spPr/>
      <dgm:t>
        <a:bodyPr/>
        <a:lstStyle/>
        <a:p>
          <a:r>
            <a:rPr lang="en-US" b="0" i="0" dirty="0"/>
            <a:t>Trimble </a:t>
          </a:r>
          <a:r>
            <a:rPr lang="en-US" b="0" i="0" dirty="0" err="1"/>
            <a:t>eCognition</a:t>
          </a:r>
          <a:endParaRPr lang="en-US" b="0" i="0" u="none" strike="noStrike" cap="none" baseline="0" noProof="0" dirty="0">
            <a:solidFill>
              <a:srgbClr val="010000"/>
            </a:solidFill>
            <a:latin typeface="Century Gothic"/>
          </a:endParaRPr>
        </a:p>
      </dgm:t>
    </dgm:pt>
    <dgm:pt modelId="{21F1E3F2-F06B-4550-BE82-AB2F28B3EFE2}" type="parTrans" cxnId="{491B3B72-C0E4-4299-80CE-D728279187BE}">
      <dgm:prSet/>
      <dgm:spPr/>
      <dgm:t>
        <a:bodyPr/>
        <a:lstStyle/>
        <a:p>
          <a:endParaRPr lang="en-US"/>
        </a:p>
      </dgm:t>
    </dgm:pt>
    <dgm:pt modelId="{D7636152-01B9-4CB2-A157-925DF3209FAE}" type="sibTrans" cxnId="{491B3B72-C0E4-4299-80CE-D728279187BE}">
      <dgm:prSet/>
      <dgm:spPr/>
      <dgm:t>
        <a:bodyPr/>
        <a:lstStyle/>
        <a:p>
          <a:endParaRPr lang="en-US"/>
        </a:p>
      </dgm:t>
    </dgm:pt>
    <dgm:pt modelId="{0EFCDF0B-C4D8-46A8-9F21-294632C388ED}">
      <dgm:prSet/>
      <dgm:spPr/>
      <dgm:t>
        <a:bodyPr/>
        <a:lstStyle/>
        <a:p>
          <a:r>
            <a:rPr lang="en-US" b="0" i="0" dirty="0"/>
            <a:t>Deep learning (</a:t>
          </a:r>
          <a:r>
            <a:rPr lang="en-US" b="0" i="0" dirty="0" err="1"/>
            <a:t>tensorflow</a:t>
          </a:r>
          <a:r>
            <a:rPr lang="en-US" b="0" i="0" dirty="0"/>
            <a:t>, </a:t>
          </a:r>
          <a:r>
            <a:rPr lang="en-US" b="0" i="0" dirty="0" err="1"/>
            <a:t>keras</a:t>
          </a:r>
          <a:r>
            <a:rPr lang="en-US" b="0" i="0" dirty="0"/>
            <a:t>, </a:t>
          </a:r>
          <a:r>
            <a:rPr lang="en-US" b="0" i="0" dirty="0" err="1"/>
            <a:t>arcgis</a:t>
          </a:r>
          <a:r>
            <a:rPr lang="en-US" b="0" i="0" dirty="0"/>
            <a:t> pro)</a:t>
          </a:r>
          <a:endParaRPr lang="en-US" dirty="0"/>
        </a:p>
      </dgm:t>
    </dgm:pt>
    <dgm:pt modelId="{12F8EA01-780D-43A1-A831-4A4E69A789DD}" type="parTrans" cxnId="{A57686BF-D58C-436D-8A25-67DF7BF71AFB}">
      <dgm:prSet/>
      <dgm:spPr/>
      <dgm:t>
        <a:bodyPr/>
        <a:lstStyle/>
        <a:p>
          <a:endParaRPr lang="en-US"/>
        </a:p>
      </dgm:t>
    </dgm:pt>
    <dgm:pt modelId="{182B2AB0-0C33-40C9-9421-6482DA698234}" type="sibTrans" cxnId="{A57686BF-D58C-436D-8A25-67DF7BF71AFB}">
      <dgm:prSet/>
      <dgm:spPr/>
      <dgm:t>
        <a:bodyPr/>
        <a:lstStyle/>
        <a:p>
          <a:endParaRPr lang="en-US"/>
        </a:p>
      </dgm:t>
    </dgm:pt>
    <dgm:pt modelId="{6968C39E-9C9F-42C6-A08C-AE35EFD9B1CE}">
      <dgm:prSet phldr="0"/>
      <dgm:spPr/>
      <dgm:t>
        <a:bodyPr/>
        <a:lstStyle/>
        <a:p>
          <a:pPr rtl="0"/>
          <a:r>
            <a:rPr lang="en-US" b="0" i="0" u="none" strike="noStrike" cap="none" baseline="0" noProof="0" dirty="0">
              <a:solidFill>
                <a:schemeClr val="bg1"/>
              </a:solidFill>
              <a:latin typeface="Century Gothic"/>
            </a:rPr>
            <a:t>Redo classification with NDVI and DSM as inputs</a:t>
          </a:r>
        </a:p>
      </dgm:t>
    </dgm:pt>
    <dgm:pt modelId="{B5673EEE-27B7-4611-B8F4-C2F3C5DB9629}" type="parTrans" cxnId="{483D6FFB-C008-4016-AE43-118F13FC9A96}">
      <dgm:prSet/>
      <dgm:spPr/>
    </dgm:pt>
    <dgm:pt modelId="{CD4688A1-D99E-4598-A717-55FFA41AA7A1}" type="sibTrans" cxnId="{483D6FFB-C008-4016-AE43-118F13FC9A96}">
      <dgm:prSet/>
      <dgm:spPr/>
    </dgm:pt>
    <dgm:pt modelId="{333D5A4B-FE7A-445E-805E-8CDE3CF22DBC}" type="pres">
      <dgm:prSet presAssocID="{E0DBA844-7E5C-4708-BEC3-EA728E0029E3}" presName="linear" presStyleCnt="0">
        <dgm:presLayoutVars>
          <dgm:animLvl val="lvl"/>
          <dgm:resizeHandles val="exact"/>
        </dgm:presLayoutVars>
      </dgm:prSet>
      <dgm:spPr/>
    </dgm:pt>
    <dgm:pt modelId="{B232B665-E1D5-4EB8-ACF1-5809AAAD528D}" type="pres">
      <dgm:prSet presAssocID="{6968C39E-9C9F-42C6-A08C-AE35EFD9B1C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FD8C3CD-E6F7-4983-858E-FBCAE1BD876E}" type="pres">
      <dgm:prSet presAssocID="{CD4688A1-D99E-4598-A717-55FFA41AA7A1}" presName="spacer" presStyleCnt="0"/>
      <dgm:spPr/>
    </dgm:pt>
    <dgm:pt modelId="{653FEE82-697B-4C27-B14D-22FE1E1A17A6}" type="pres">
      <dgm:prSet presAssocID="{3ABFC01F-FBA7-49D6-BA79-917EB91ABD2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CF2DF94-290B-4CF4-ADB3-ECC05BDA45B5}" type="pres">
      <dgm:prSet presAssocID="{D7636152-01B9-4CB2-A157-925DF3209FAE}" presName="spacer" presStyleCnt="0"/>
      <dgm:spPr/>
    </dgm:pt>
    <dgm:pt modelId="{6AC718AE-5420-4796-8014-0A2A6214A160}" type="pres">
      <dgm:prSet presAssocID="{0EFCDF0B-C4D8-46A8-9F21-294632C388E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9E7F003-B59A-4451-9881-B84A08182F26}" type="presOf" srcId="{3ABFC01F-FBA7-49D6-BA79-917EB91ABD2F}" destId="{653FEE82-697B-4C27-B14D-22FE1E1A17A6}" srcOrd="0" destOrd="0" presId="urn:microsoft.com/office/officeart/2005/8/layout/vList2"/>
    <dgm:cxn modelId="{BE46AD67-97D7-45D9-8DCE-7B56B9C0001B}" type="presOf" srcId="{6968C39E-9C9F-42C6-A08C-AE35EFD9B1CE}" destId="{B232B665-E1D5-4EB8-ACF1-5809AAAD528D}" srcOrd="0" destOrd="0" presId="urn:microsoft.com/office/officeart/2005/8/layout/vList2"/>
    <dgm:cxn modelId="{491B3B72-C0E4-4299-80CE-D728279187BE}" srcId="{E0DBA844-7E5C-4708-BEC3-EA728E0029E3}" destId="{3ABFC01F-FBA7-49D6-BA79-917EB91ABD2F}" srcOrd="1" destOrd="0" parTransId="{21F1E3F2-F06B-4550-BE82-AB2F28B3EFE2}" sibTransId="{D7636152-01B9-4CB2-A157-925DF3209FAE}"/>
    <dgm:cxn modelId="{A57686BF-D58C-436D-8A25-67DF7BF71AFB}" srcId="{E0DBA844-7E5C-4708-BEC3-EA728E0029E3}" destId="{0EFCDF0B-C4D8-46A8-9F21-294632C388ED}" srcOrd="2" destOrd="0" parTransId="{12F8EA01-780D-43A1-A831-4A4E69A789DD}" sibTransId="{182B2AB0-0C33-40C9-9421-6482DA698234}"/>
    <dgm:cxn modelId="{2D5D02CF-61DC-4016-BDE6-4396CF77A628}" type="presOf" srcId="{E0DBA844-7E5C-4708-BEC3-EA728E0029E3}" destId="{333D5A4B-FE7A-445E-805E-8CDE3CF22DBC}" srcOrd="0" destOrd="0" presId="urn:microsoft.com/office/officeart/2005/8/layout/vList2"/>
    <dgm:cxn modelId="{483D6FFB-C008-4016-AE43-118F13FC9A96}" srcId="{E0DBA844-7E5C-4708-BEC3-EA728E0029E3}" destId="{6968C39E-9C9F-42C6-A08C-AE35EFD9B1CE}" srcOrd="0" destOrd="0" parTransId="{B5673EEE-27B7-4611-B8F4-C2F3C5DB9629}" sibTransId="{CD4688A1-D99E-4598-A717-55FFA41AA7A1}"/>
    <dgm:cxn modelId="{DF9961FC-AEED-413B-9FEF-51B5DC2905CE}" type="presOf" srcId="{0EFCDF0B-C4D8-46A8-9F21-294632C388ED}" destId="{6AC718AE-5420-4796-8014-0A2A6214A160}" srcOrd="0" destOrd="0" presId="urn:microsoft.com/office/officeart/2005/8/layout/vList2"/>
    <dgm:cxn modelId="{18BFE787-8046-424D-8306-EB29193CC804}" type="presParOf" srcId="{333D5A4B-FE7A-445E-805E-8CDE3CF22DBC}" destId="{B232B665-E1D5-4EB8-ACF1-5809AAAD528D}" srcOrd="0" destOrd="0" presId="urn:microsoft.com/office/officeart/2005/8/layout/vList2"/>
    <dgm:cxn modelId="{DE158278-B6EE-4665-861F-586234E04AF4}" type="presParOf" srcId="{333D5A4B-FE7A-445E-805E-8CDE3CF22DBC}" destId="{9FD8C3CD-E6F7-4983-858E-FBCAE1BD876E}" srcOrd="1" destOrd="0" presId="urn:microsoft.com/office/officeart/2005/8/layout/vList2"/>
    <dgm:cxn modelId="{3FBA5D7F-5240-4421-947C-774D6BC5EDC7}" type="presParOf" srcId="{333D5A4B-FE7A-445E-805E-8CDE3CF22DBC}" destId="{653FEE82-697B-4C27-B14D-22FE1E1A17A6}" srcOrd="2" destOrd="0" presId="urn:microsoft.com/office/officeart/2005/8/layout/vList2"/>
    <dgm:cxn modelId="{D9E6BE2E-90F9-4577-A73C-ABD0BCB4F567}" type="presParOf" srcId="{333D5A4B-FE7A-445E-805E-8CDE3CF22DBC}" destId="{FCF2DF94-290B-4CF4-ADB3-ECC05BDA45B5}" srcOrd="3" destOrd="0" presId="urn:microsoft.com/office/officeart/2005/8/layout/vList2"/>
    <dgm:cxn modelId="{E3980311-AC9E-47DE-AC45-D6AFA6DF07A8}" type="presParOf" srcId="{333D5A4B-FE7A-445E-805E-8CDE3CF22DBC}" destId="{6AC718AE-5420-4796-8014-0A2A6214A16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9C0B8-43CD-4FEF-9EE5-EBB22CFFD8B5}">
      <dsp:nvSpPr>
        <dsp:cNvPr id="0" name=""/>
        <dsp:cNvSpPr/>
      </dsp:nvSpPr>
      <dsp:spPr>
        <a:xfrm>
          <a:off x="0" y="47683"/>
          <a:ext cx="6345260" cy="10913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40 ground validation plots</a:t>
          </a:r>
          <a:endParaRPr lang="en-US" sz="2800" kern="1200" dirty="0"/>
        </a:p>
      </dsp:txBody>
      <dsp:txXfrm>
        <a:off x="53274" y="100957"/>
        <a:ext cx="6238712" cy="984769"/>
      </dsp:txXfrm>
    </dsp:sp>
    <dsp:sp modelId="{4C7F680A-E470-4BC9-AE85-85C614DC8AAA}">
      <dsp:nvSpPr>
        <dsp:cNvPr id="0" name=""/>
        <dsp:cNvSpPr/>
      </dsp:nvSpPr>
      <dsp:spPr>
        <a:xfrm>
          <a:off x="0" y="1219640"/>
          <a:ext cx="6345260" cy="10913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Metrics:</a:t>
          </a:r>
          <a:r>
            <a:rPr lang="en-US" sz="2800" b="0" i="0" kern="1200" dirty="0">
              <a:latin typeface="Century Gothic" panose="020B0502020202020204"/>
            </a:rPr>
            <a:t> large wood </a:t>
          </a:r>
          <a:r>
            <a:rPr lang="en-US" sz="2800" kern="1200" dirty="0">
              <a:latin typeface="Century Gothic" panose="020B0502020202020204"/>
            </a:rPr>
            <a:t>(&gt;25cm) diameter, length, hard/softwood</a:t>
          </a:r>
          <a:endParaRPr lang="en-US" sz="2800" kern="1200" dirty="0"/>
        </a:p>
      </dsp:txBody>
      <dsp:txXfrm>
        <a:off x="53274" y="1272914"/>
        <a:ext cx="6238712" cy="984769"/>
      </dsp:txXfrm>
    </dsp:sp>
    <dsp:sp modelId="{2A149DEE-16E7-4A83-8FA9-30712B8C5668}">
      <dsp:nvSpPr>
        <dsp:cNvPr id="0" name=""/>
        <dsp:cNvSpPr/>
      </dsp:nvSpPr>
      <dsp:spPr>
        <a:xfrm>
          <a:off x="0" y="2391598"/>
          <a:ext cx="6345260" cy="10913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Ground control for georeferencing or </a:t>
          </a:r>
          <a:r>
            <a:rPr lang="en-US" sz="2800" b="0" i="0" kern="1200" dirty="0" err="1"/>
            <a:t>emlid</a:t>
          </a:r>
          <a:r>
            <a:rPr lang="en-US" sz="2800" b="0" i="0" kern="1200" dirty="0"/>
            <a:t> reach</a:t>
          </a:r>
          <a:r>
            <a:rPr lang="en-US" sz="2800" kern="1200" dirty="0">
              <a:latin typeface="Century Gothic" panose="020B0502020202020204"/>
            </a:rPr>
            <a:t> (PPK)</a:t>
          </a:r>
          <a:endParaRPr lang="en-US" sz="2800" kern="1200" dirty="0"/>
        </a:p>
      </dsp:txBody>
      <dsp:txXfrm>
        <a:off x="53274" y="2444872"/>
        <a:ext cx="6238712" cy="984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2B665-E1D5-4EB8-ACF1-5809AAAD528D}">
      <dsp:nvSpPr>
        <dsp:cNvPr id="0" name=""/>
        <dsp:cNvSpPr/>
      </dsp:nvSpPr>
      <dsp:spPr>
        <a:xfrm>
          <a:off x="0" y="13899"/>
          <a:ext cx="634526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strike="noStrike" kern="1200" cap="none" baseline="0" noProof="0" dirty="0">
              <a:solidFill>
                <a:schemeClr val="bg1"/>
              </a:solidFill>
              <a:latin typeface="Century Gothic"/>
            </a:rPr>
            <a:t>Redo classification with NDVI and DSM as inputs</a:t>
          </a:r>
        </a:p>
      </dsp:txBody>
      <dsp:txXfrm>
        <a:off x="54373" y="68272"/>
        <a:ext cx="6236514" cy="1005094"/>
      </dsp:txXfrm>
    </dsp:sp>
    <dsp:sp modelId="{653FEE82-697B-4C27-B14D-22FE1E1A17A6}">
      <dsp:nvSpPr>
        <dsp:cNvPr id="0" name=""/>
        <dsp:cNvSpPr/>
      </dsp:nvSpPr>
      <dsp:spPr>
        <a:xfrm>
          <a:off x="0" y="1208379"/>
          <a:ext cx="634526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Trimble </a:t>
          </a:r>
          <a:r>
            <a:rPr lang="en-US" sz="2800" b="0" i="0" kern="1200" dirty="0" err="1"/>
            <a:t>eCognition</a:t>
          </a:r>
          <a:endParaRPr lang="en-US" sz="2800" b="0" i="0" u="none" strike="noStrike" kern="1200" cap="none" baseline="0" noProof="0" dirty="0">
            <a:solidFill>
              <a:srgbClr val="010000"/>
            </a:solidFill>
            <a:latin typeface="Century Gothic"/>
          </a:endParaRPr>
        </a:p>
      </dsp:txBody>
      <dsp:txXfrm>
        <a:off x="54373" y="1262752"/>
        <a:ext cx="6236514" cy="1005094"/>
      </dsp:txXfrm>
    </dsp:sp>
    <dsp:sp modelId="{6AC718AE-5420-4796-8014-0A2A6214A160}">
      <dsp:nvSpPr>
        <dsp:cNvPr id="0" name=""/>
        <dsp:cNvSpPr/>
      </dsp:nvSpPr>
      <dsp:spPr>
        <a:xfrm>
          <a:off x="0" y="2402859"/>
          <a:ext cx="634526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Deep learning (</a:t>
          </a:r>
          <a:r>
            <a:rPr lang="en-US" sz="2800" b="0" i="0" kern="1200" dirty="0" err="1"/>
            <a:t>tensorflow</a:t>
          </a:r>
          <a:r>
            <a:rPr lang="en-US" sz="2800" b="0" i="0" kern="1200" dirty="0"/>
            <a:t>, </a:t>
          </a:r>
          <a:r>
            <a:rPr lang="en-US" sz="2800" b="0" i="0" kern="1200" dirty="0" err="1"/>
            <a:t>keras</a:t>
          </a:r>
          <a:r>
            <a:rPr lang="en-US" sz="2800" b="0" i="0" kern="1200" dirty="0"/>
            <a:t>, </a:t>
          </a:r>
          <a:r>
            <a:rPr lang="en-US" sz="2800" b="0" i="0" kern="1200" dirty="0" err="1"/>
            <a:t>arcgis</a:t>
          </a:r>
          <a:r>
            <a:rPr lang="en-US" sz="2800" b="0" i="0" kern="1200" dirty="0"/>
            <a:t> pro)</a:t>
          </a:r>
          <a:endParaRPr lang="en-US" sz="2800" kern="1200" dirty="0"/>
        </a:p>
      </dsp:txBody>
      <dsp:txXfrm>
        <a:off x="54373" y="2457232"/>
        <a:ext cx="6236514" cy="1005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1937 surveys, most important tributary for chinook salmon spawning.</a:t>
            </a:r>
          </a:p>
          <a:p>
            <a:r>
              <a:rPr lang="en-US" dirty="0">
                <a:cs typeface="Calibri"/>
              </a:rPr>
              <a:t>Has been altered in the past century, 1963 cougar dam was built </a:t>
            </a:r>
            <a:r>
              <a:rPr lang="en-US" dirty="0" err="1">
                <a:cs typeface="Calibri"/>
              </a:rPr>
              <a:t>leadin</a:t>
            </a:r>
            <a:r>
              <a:rPr lang="en-US" dirty="0">
                <a:cs typeface="Calibri"/>
              </a:rPr>
              <a:t> to channelization of lower river, large wood removed. This limited sediment and wood supply and reduced complexity of the channel</a:t>
            </a:r>
          </a:p>
          <a:p>
            <a:r>
              <a:rPr lang="en-US" dirty="0">
                <a:cs typeface="Calibri"/>
              </a:rPr>
              <a:t>Looking for retention of 90% of wood in channels over 5 years</a:t>
            </a:r>
          </a:p>
          <a:p>
            <a:r>
              <a:rPr lang="en-US" dirty="0">
                <a:cs typeface="Calibri"/>
              </a:rPr>
              <a:t>Goals: increase sediment storage and diversity/complexity of geomorphic features</a:t>
            </a:r>
          </a:p>
          <a:p>
            <a:r>
              <a:rPr lang="en-US" dirty="0">
                <a:cs typeface="Calibri"/>
              </a:rPr>
              <a:t>Increase substrate size by 25% in wetted channels</a:t>
            </a:r>
          </a:p>
          <a:p>
            <a:r>
              <a:rPr lang="en-US" dirty="0">
                <a:cs typeface="Calibri"/>
              </a:rPr>
              <a:t>Increase diversity of water velocities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Segmentation – pixels in close proximity with similar characteristics are grouped into a larger segment. Segments with certain shapes, spectral and spatial features are then grouped into objects. These objects can then be classified </a:t>
            </a:r>
            <a:r>
              <a:rPr lang="en-US" dirty="0" err="1">
                <a:cs typeface="Calibri"/>
              </a:rPr>
              <a:t>ie</a:t>
            </a:r>
            <a:r>
              <a:rPr lang="en-US" dirty="0">
                <a:cs typeface="Calibri"/>
              </a:rPr>
              <a:t> ground cover classes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Spectral detail – level of importance given to spectral differences between 1.0-20.0, smaller results in more smoothing</a:t>
            </a:r>
            <a:endParaRPr lang="en-US" dirty="0"/>
          </a:p>
          <a:p>
            <a:r>
              <a:rPr lang="en-US" dirty="0">
                <a:cs typeface="Calibri"/>
              </a:rPr>
              <a:t>Spatial detail – level of importance given to [</a:t>
            </a:r>
            <a:r>
              <a:rPr lang="en-US" dirty="0" err="1">
                <a:cs typeface="Calibri"/>
              </a:rPr>
              <a:t>roximity</a:t>
            </a:r>
            <a:r>
              <a:rPr lang="en-US" dirty="0">
                <a:cs typeface="Calibri"/>
              </a:rPr>
              <a:t> between features in the imagery (1-20) higher value is used when features are small and clustered </a:t>
            </a:r>
            <a:r>
              <a:rPr lang="en-US" dirty="0" err="1">
                <a:cs typeface="Calibri"/>
              </a:rPr>
              <a:t>togethere</a:t>
            </a:r>
          </a:p>
          <a:p>
            <a:r>
              <a:rPr lang="en-US" dirty="0">
                <a:cs typeface="Calibri"/>
              </a:rPr>
              <a:t>Lower spatial detail results in more smoothing and less detail</a:t>
            </a:r>
          </a:p>
          <a:p>
            <a:r>
              <a:rPr lang="en-US" dirty="0">
                <a:cs typeface="Calibri"/>
              </a:rPr>
              <a:t>Min segment size in pixels – merge segments smaller than this threshold with the neighbor segment that is most </a:t>
            </a:r>
            <a:r>
              <a:rPr lang="en-US" dirty="0" err="1">
                <a:cs typeface="Calibri"/>
              </a:rPr>
              <a:t>apporpriate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Image1 –4: spatial detail is 15, 10, 5, and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6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Unsupervised classification that does not take into account training samples. Pixels or segments assigned to classes based on spectral and spatial statistics.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0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KIA is proportion of agreement after removing random effects</a:t>
            </a:r>
          </a:p>
          <a:p>
            <a:r>
              <a:rPr lang="en-US" dirty="0">
                <a:cs typeface="Calibri"/>
              </a:rPr>
              <a:t>According to Landis and Koch (1977) &lt;.2 is poor, .21 to .40 is fair, .41 to .60 is moderate, .61 to .80 is good, and .81 to 1 is very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6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Ecog</a:t>
            </a:r>
            <a:r>
              <a:rPr lang="en-US" dirty="0">
                <a:cs typeface="Calibri"/>
              </a:rPr>
              <a:t> – used for object-based image analysis, user develops rule sets for automatic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08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Field techs took 3 weeks to gather metrics in 40 photo plots</a:t>
            </a:r>
          </a:p>
          <a:p>
            <a:r>
              <a:rPr lang="en-US" dirty="0">
                <a:cs typeface="Calibri"/>
              </a:rPr>
              <a:t>Drone gathered more than half in 1 hour total flight time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Will attempt to gather sediment and velocity data from plots</a:t>
            </a:r>
          </a:p>
          <a:p>
            <a:r>
              <a:rPr lang="en-US" dirty="0">
                <a:cs typeface="Calibri"/>
              </a:rPr>
              <a:t>Techs gathered 10 sediment samples for size in mm, velocity at surface and 60% depth, measured water depth where velocity was taken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7" cy="2554758"/>
          </a:xfrm>
        </p:spPr>
        <p:txBody>
          <a:bodyPr anchor="b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7419" y="1824010"/>
            <a:ext cx="990599" cy="240258"/>
          </a:xfr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</a:defRPr>
            </a:lvl1pPr>
          </a:lstStyle>
          <a:p>
            <a:fld id="{4A31F216-EEC9-4A48-B888-88DD9848B1DC}" type="datetimeFigureOut">
              <a:rPr lang="en-US" dirty="0"/>
              <a:pPr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46568" y="3264407"/>
            <a:ext cx="3859795" cy="228659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8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794A-DF88-4DD1-813C-5285E7570433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4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FEE2-810C-460C-9717-439DA05928F8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5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7033421" y="2893960"/>
            <a:ext cx="67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625840" y="590998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763" y="914400"/>
            <a:ext cx="6177681" cy="28846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870" y="5000815"/>
            <a:ext cx="6422005" cy="101817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32A2-6C9A-48B5-BD37-6323FC97530B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4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F739-D26B-4D20-818A-525DC8E7EAEF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74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2"/>
            <a:ext cx="2313431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5332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2"/>
            <a:ext cx="2326750" cy="28883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40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8710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FAF9-648E-46F4-A257-E9F391CEBAA0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36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390" y="4179595"/>
            <a:ext cx="2295329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48208"/>
            <a:ext cx="2309279" cy="11766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30434" y="4179594"/>
            <a:ext cx="2291674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6834"/>
            <a:ext cx="2025182" cy="14497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48209"/>
            <a:ext cx="2317790" cy="118837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66523"/>
            <a:ext cx="2304671" cy="68168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489200"/>
            <a:ext cx="2018838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8209"/>
            <a:ext cx="2304671" cy="118942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44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48436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7AC24-EE7E-441B-8747-C8B6EC5C37E2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24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E283-4E61-4BD9-B7B3-E548A007B0F5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66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6072-B36D-415A-B366-51C7538DF0D5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3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9839E-193C-499E-92B5-9D8693576C49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4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443" y="2257588"/>
            <a:ext cx="3101763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267"/>
            <a:ext cx="3054653" cy="3020345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4F58-FD7C-4E7F-B789-806453EE8783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45644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29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79" cy="353060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5324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9EB7-0C66-42E5-B0C3-4FF9BF95C8A2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2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040"/>
            <a:ext cx="3636978" cy="277176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0" y="248875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040"/>
            <a:ext cx="3636980" cy="277390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F2FD-5FA8-4AF1-A7DE-C29DB235BBF3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0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1AC0-3760-447A-AE02-F415241E84B7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8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140B-4E9C-461D-922A-2C40A502BCA2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9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90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C112-2F94-482B-88F9-5B2224BD14C1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9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3112"/>
            <a:ext cx="3001938" cy="161308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2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2159-1A1E-4C06-BE2C-9B52DAE7A8F8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9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1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1"/>
            <a:ext cx="6345260" cy="353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60111" y="6377097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D7331E91-9015-415B-BDE7-59CB566CB5F5}" type="datetimeFigureOut">
              <a:rPr lang="en-US" dirty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73195"/>
            <a:ext cx="3859795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8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by8yK-z-mk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asense.com/hc/en-us/articles/224893167-Best-practices-Collecting-Data-with-MicaSense-Sensors" TargetMode="External"/><Relationship Id="rId3" Type="http://schemas.openxmlformats.org/officeDocument/2006/relationships/hyperlink" Target="https://www.fs.usda.gov/detail/willamette/landmanagement/resourcemanagement/?cid=fseprd584204" TargetMode="External"/><Relationship Id="rId7" Type="http://schemas.openxmlformats.org/officeDocument/2006/relationships/hyperlink" Target="https://www.agisoft.com/" TargetMode="External"/><Relationship Id="rId2" Type="http://schemas.openxmlformats.org/officeDocument/2006/relationships/hyperlink" Target="http://desktop.arcgis.com/en/arcmap/10.3/tools/spatial-analyst-toolbox/segment-mean-shift.htm#GUID-C354C29C-0CE7-412C-89B6-8330238C51C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sri.com/en-us/home" TargetMode="External"/><Relationship Id="rId11" Type="http://schemas.openxmlformats.org/officeDocument/2006/relationships/hyperlink" Target="https://3dr.com/faa/drone-practice-tests/" TargetMode="External"/><Relationship Id="rId5" Type="http://schemas.openxmlformats.org/officeDocument/2006/relationships/hyperlink" Target="https://www.micasense.com/altum" TargetMode="External"/><Relationship Id="rId10" Type="http://schemas.openxmlformats.org/officeDocument/2006/relationships/hyperlink" Target="https://earthexplorer.usgs.gov/" TargetMode="External"/><Relationship Id="rId4" Type="http://schemas.openxmlformats.org/officeDocument/2006/relationships/hyperlink" Target="https://www.dji.com/matrice-200-series" TargetMode="External"/><Relationship Id="rId9" Type="http://schemas.openxmlformats.org/officeDocument/2006/relationships/hyperlink" Target="https://www.ugcs.com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tree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C6BE3608-0AA4-45B9-A211-37B53F393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3" y="12693"/>
            <a:ext cx="10307780" cy="6849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033" y="982287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Automatic Methods for Detecting and Quantifying Large Wood Using UAS Imagery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0" y="5471955"/>
            <a:ext cx="1095704" cy="119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94" y="5231821"/>
            <a:ext cx="1358202" cy="136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40" y="5547075"/>
            <a:ext cx="1838095" cy="10476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82A2-7155-4A09-8922-8CCA73C7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40F4-E2C8-49CC-97EB-6EF5D71C9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SSD vs. HDD</a:t>
            </a:r>
          </a:p>
          <a:p>
            <a:r>
              <a:rPr lang="en-US" dirty="0"/>
              <a:t>Cloud storage</a:t>
            </a:r>
          </a:p>
        </p:txBody>
      </p:sp>
    </p:spTree>
    <p:extLst>
      <p:ext uri="{BB962C8B-B14F-4D97-AF65-F5344CB8AC3E}">
        <p14:creationId xmlns:p14="http://schemas.microsoft.com/office/powerpoint/2010/main" val="335396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90C1-F1D5-4B79-96EC-E5848D3D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DJI Pilot GUI</a:t>
            </a:r>
          </a:p>
        </p:txBody>
      </p:sp>
      <p:pic>
        <p:nvPicPr>
          <p:cNvPr id="4" name="Picture 4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F7A9DBC4-759C-43FE-9CD3-2E2583FF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0" y="2202750"/>
            <a:ext cx="7306200" cy="45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5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BB36-67F8-4D12-8B6A-6ED380F8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DJI Pilot GUI</a:t>
            </a:r>
          </a:p>
        </p:txBody>
      </p:sp>
      <p:pic>
        <p:nvPicPr>
          <p:cNvPr id="3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87F5205-79B0-468A-9FF4-1A8FFD931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00" y="2220750"/>
            <a:ext cx="7162200" cy="4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FBAD-38A1-4F02-B3C6-489C9CD4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</a:t>
            </a: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94BF671C-6FA5-41F0-A5E5-F254AF4E0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09" y="2359315"/>
            <a:ext cx="4257060" cy="3530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A72CB-BFAB-4348-A93E-7EB82FE2FC6E}"/>
              </a:ext>
            </a:extLst>
          </p:cNvPr>
          <p:cNvSpPr txBox="1"/>
          <p:nvPr/>
        </p:nvSpPr>
        <p:spPr>
          <a:xfrm>
            <a:off x="1962150" y="5806787"/>
            <a:ext cx="5921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Source: </a:t>
            </a:r>
            <a:r>
              <a:rPr lang="en-US" sz="1200" dirty="0">
                <a:ea typeface="+mn-lt"/>
                <a:cs typeface="+mn-lt"/>
              </a:rPr>
              <a:t>https://support.micasense.com/hc/en-us/articles/224893167-Best-practices-Collecting-Data-with-MicaSense-Sensors</a:t>
            </a:r>
            <a:endParaRPr lang="en-US" sz="1200" dirty="0"/>
          </a:p>
        </p:txBody>
      </p:sp>
      <p:pic>
        <p:nvPicPr>
          <p:cNvPr id="7" name="Picture 7" descr="A picture containing text, stationary&#10;&#10;Description generated with high confidence">
            <a:extLst>
              <a:ext uri="{FF2B5EF4-FFF2-40B4-BE49-F238E27FC236}">
                <a16:creationId xmlns:a16="http://schemas.microsoft.com/office/drawing/2014/main" id="{A63088E8-C12C-4E68-A173-BB8A3EA00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46" y="2405842"/>
            <a:ext cx="5011882" cy="26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7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8F7F89-D301-4FC7-8089-8F290A348C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28975"/>
              </p:ext>
            </p:extLst>
          </p:nvPr>
        </p:nvGraphicFramePr>
        <p:xfrm>
          <a:off x="866441" y="2489201"/>
          <a:ext cx="6345260" cy="353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0713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Orthomosaic</a:t>
            </a:r>
            <a:r>
              <a:rPr lang="en-US" dirty="0"/>
              <a:t> with </a:t>
            </a:r>
            <a:r>
              <a:rPr lang="en-US" dirty="0" err="1"/>
              <a:t>metashape</a:t>
            </a:r>
            <a:endParaRPr lang="en-US" dirty="0"/>
          </a:p>
          <a:p>
            <a:r>
              <a:rPr lang="en-US" dirty="0"/>
              <a:t>Image segmentation with ArcGIS Pro Classification wizard</a:t>
            </a:r>
            <a:endParaRPr lang="en-US" dirty="0">
              <a:cs typeface="Calibri"/>
            </a:endParaRPr>
          </a:p>
          <a:p>
            <a:r>
              <a:rPr lang="en-US" dirty="0" err="1"/>
              <a:t>ArcPy</a:t>
            </a:r>
            <a:endParaRPr lang="en-US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77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2C5A-0569-4613-AE5D-ED168BE8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Orthomosaic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940933C-7486-4A4D-8B71-E2CB9991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22" y="1640258"/>
            <a:ext cx="6776829" cy="52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6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Object Detection</a:t>
            </a:r>
          </a:p>
        </p:txBody>
      </p:sp>
      <p:pic>
        <p:nvPicPr>
          <p:cNvPr id="4" name="Picture 4" descr="A group of bushes and trees&#10;&#10;Description generated with very high confidence">
            <a:extLst>
              <a:ext uri="{FF2B5EF4-FFF2-40B4-BE49-F238E27FC236}">
                <a16:creationId xmlns:a16="http://schemas.microsoft.com/office/drawing/2014/main" id="{D1933A8A-8C74-40F6-B44A-4FF920873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008" y="2209800"/>
            <a:ext cx="6665983" cy="4535236"/>
          </a:xfrm>
          <a:prstGeom prst="rect">
            <a:avLst/>
          </a:prstGeom>
        </p:spPr>
      </p:pic>
      <p:pic>
        <p:nvPicPr>
          <p:cNvPr id="3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211D578-973B-4712-B460-C88AFDB4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0" y="2271882"/>
            <a:ext cx="1724025" cy="1352550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62B75A1-CA48-4BAF-9684-5F3FD926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408" y="3341099"/>
            <a:ext cx="19621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6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AE1E1-3EC0-48C8-BFCF-5EEAD937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segmentation</a:t>
            </a:r>
          </a:p>
        </p:txBody>
      </p:sp>
      <p:pic>
        <p:nvPicPr>
          <p:cNvPr id="4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04F7B6B-EC93-46F3-A46D-7B2C1B8C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35" y="2609534"/>
            <a:ext cx="27432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8B4A-B7A4-4E37-BBB4-DFDCC88E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segmentation</a:t>
            </a:r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60A41A9-88C8-43AC-8C4D-C6131227B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87" y="2590800"/>
            <a:ext cx="6656263" cy="26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2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D5CD9-C8E0-41B3-A89E-D479D2F5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7B2C4-CB5A-4376-BD3F-C8FA1FA6B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BS Wildlife Conservation and Management University of Nevada, Reno</a:t>
            </a:r>
          </a:p>
          <a:p>
            <a:r>
              <a:rPr lang="en-US" dirty="0"/>
              <a:t>2nd year MS student Forest Engineering, Resources and Management Oregon State University</a:t>
            </a:r>
          </a:p>
          <a:p>
            <a:r>
              <a:rPr lang="en-US" dirty="0"/>
              <a:t>Research interests: Remote sensing, GIS, Forest Health, Computer Vision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F144618-567D-48A3-B228-CFDD4F393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485" y="4538870"/>
            <a:ext cx="18669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9168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1A407-88A9-4AF5-9A2B-86A05EBC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Default Segmentation</a:t>
            </a:r>
            <a:endParaRPr lang="en-US" dirty="0"/>
          </a:p>
        </p:txBody>
      </p:sp>
      <p:pic>
        <p:nvPicPr>
          <p:cNvPr id="12" name="Picture 12" descr="A close up of a flower garden&#10;&#10;Description generated with very high confidence">
            <a:extLst>
              <a:ext uri="{FF2B5EF4-FFF2-40B4-BE49-F238E27FC236}">
                <a16:creationId xmlns:a16="http://schemas.microsoft.com/office/drawing/2014/main" id="{40EE56C1-6E36-48E2-A30D-5B155DC8A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867" y="2209800"/>
            <a:ext cx="665626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56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43B84-B6B2-4DD3-90C0-D734C8DD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Detail Slider</a:t>
            </a:r>
          </a:p>
        </p:txBody>
      </p:sp>
      <p:pic>
        <p:nvPicPr>
          <p:cNvPr id="8" name="Picture 8" descr="A close up of a flower&#10;&#10;Description generated with high confidence">
            <a:extLst>
              <a:ext uri="{FF2B5EF4-FFF2-40B4-BE49-F238E27FC236}">
                <a16:creationId xmlns:a16="http://schemas.microsoft.com/office/drawing/2014/main" id="{E400058E-5AEB-45A6-B926-AC61F8EC1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861" y="1554018"/>
            <a:ext cx="7425155" cy="5106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24E5C-1299-4C76-B19C-8DB975BECC8A}"/>
              </a:ext>
            </a:extLst>
          </p:cNvPr>
          <p:cNvSpPr txBox="1"/>
          <p:nvPr/>
        </p:nvSpPr>
        <p:spPr>
          <a:xfrm>
            <a:off x="2841048" y="660775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GIF built with R "</a:t>
            </a:r>
            <a:r>
              <a:rPr lang="en-US" sz="1400" dirty="0" err="1"/>
              <a:t>magick</a:t>
            </a:r>
            <a:r>
              <a:rPr lang="en-US" sz="14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20620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E6D9-C719-4B99-A64D-7D8320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Training Samples</a:t>
            </a:r>
            <a:endParaRPr lang="en-US" dirty="0"/>
          </a:p>
        </p:txBody>
      </p:sp>
      <p:pic>
        <p:nvPicPr>
          <p:cNvPr id="4" name="Picture 4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9571AE0C-05BA-4096-82CF-300592F1F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587" y="2362200"/>
            <a:ext cx="5702967" cy="3873501"/>
          </a:xfrm>
          <a:prstGeom prst="rect">
            <a:avLst/>
          </a:prstGeom>
        </p:spPr>
      </p:pic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D3439F-742B-4050-8704-F6B365DEE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010" y="1596737"/>
            <a:ext cx="1533525" cy="4114800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04007EE-F58E-4837-A5EE-71AF5223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654137"/>
            <a:ext cx="1977150" cy="29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68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D14B-0255-40C3-AA4C-CAB191DE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Classified Imagery</a:t>
            </a:r>
            <a:endParaRPr lang="en-US" dirty="0"/>
          </a:p>
        </p:txBody>
      </p:sp>
      <p:pic>
        <p:nvPicPr>
          <p:cNvPr id="3" name="Picture 4" descr="A close up of a tree&#10;&#10;Description generated with high confidence">
            <a:extLst>
              <a:ext uri="{FF2B5EF4-FFF2-40B4-BE49-F238E27FC236}">
                <a16:creationId xmlns:a16="http://schemas.microsoft.com/office/drawing/2014/main" id="{812EA06D-CAB5-4F25-89E7-FC408663E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9" y="2012868"/>
            <a:ext cx="6335485" cy="4910445"/>
          </a:xfrm>
          <a:prstGeom prst="rect">
            <a:avLst/>
          </a:prstGeom>
        </p:spPr>
      </p:pic>
      <p:pic>
        <p:nvPicPr>
          <p:cNvPr id="6" name="Picture 6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D9B62CF3-3093-459A-89F4-DCA75476E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86" y="2209800"/>
            <a:ext cx="6592028" cy="4524962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B653A1C-F8EA-4F7C-820A-38B499FB3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3316" y="2213758"/>
            <a:ext cx="1967625" cy="19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C5941-B014-41BC-A608-28CEF480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Cluster classification</a:t>
            </a:r>
          </a:p>
        </p:txBody>
      </p:sp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30481FB5-C14C-4185-8C17-113E9B2E1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850" y="2073916"/>
            <a:ext cx="6104074" cy="47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6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8F4B1-C1AF-493D-BF59-8330D5D09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classification</a:t>
            </a:r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9B3BF33-B6D3-4FC8-AF54-190700A0D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032" y="2855700"/>
            <a:ext cx="4523960" cy="3416035"/>
          </a:xfrm>
          <a:prstGeom prst="rect">
            <a:avLst/>
          </a:prstGeom>
        </p:spPr>
      </p:pic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76DD165-5AA3-4647-A89B-9951A10D6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9" y="2786457"/>
            <a:ext cx="4395849" cy="33149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5F4E551-8EA4-46D2-9E6B-A7FCD410464B}"/>
              </a:ext>
            </a:extLst>
          </p:cNvPr>
          <p:cNvSpPr/>
          <p:nvPr/>
        </p:nvSpPr>
        <p:spPr>
          <a:xfrm>
            <a:off x="3085344" y="5817945"/>
            <a:ext cx="1489684" cy="40724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DF9E7C-D2D6-4BA4-B6AD-960A237D4585}"/>
              </a:ext>
            </a:extLst>
          </p:cNvPr>
          <p:cNvSpPr/>
          <p:nvPr/>
        </p:nvSpPr>
        <p:spPr>
          <a:xfrm>
            <a:off x="7657344" y="5961766"/>
            <a:ext cx="1489684" cy="40724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8518F313-A2B5-4AED-9F81-4BCB1E486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154050"/>
              </p:ext>
            </p:extLst>
          </p:nvPr>
        </p:nvGraphicFramePr>
        <p:xfrm>
          <a:off x="866441" y="2489201"/>
          <a:ext cx="6345260" cy="353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9467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791" y="214024"/>
            <a:ext cx="8229600" cy="1143000"/>
          </a:xfrm>
        </p:spPr>
        <p:txBody>
          <a:bodyPr/>
          <a:lstStyle/>
          <a:p>
            <a:r>
              <a:rPr lang="en-US" dirty="0" err="1"/>
              <a:t>Photoplots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pic>
        <p:nvPicPr>
          <p:cNvPr id="4" name="Picture 4" descr="A close up of a street&#10;&#10;Description generated with high confidence">
            <a:extLst>
              <a:ext uri="{FF2B5EF4-FFF2-40B4-BE49-F238E27FC236}">
                <a16:creationId xmlns:a16="http://schemas.microsoft.com/office/drawing/2014/main" id="{2CCD6E09-29FD-41C3-886A-679EA1C8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41" y="1110097"/>
            <a:ext cx="7332519" cy="54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66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070B-6443-4621-8996-A5447CAB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00" y="615372"/>
            <a:ext cx="6345260" cy="709865"/>
          </a:xfrm>
        </p:spPr>
        <p:txBody>
          <a:bodyPr/>
          <a:lstStyle/>
          <a:p>
            <a:r>
              <a:rPr lang="en-US" dirty="0" err="1"/>
              <a:t>Photoplots</a:t>
            </a:r>
          </a:p>
        </p:txBody>
      </p:sp>
      <p:pic>
        <p:nvPicPr>
          <p:cNvPr id="4" name="Picture 4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8875825D-439F-4B0D-B4A3-71EE2CF01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498" y="1831110"/>
            <a:ext cx="6638442" cy="49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4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7F22-DFE0-4B28-91C3-A3C4B0DC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from video</a:t>
            </a:r>
          </a:p>
        </p:txBody>
      </p:sp>
      <p:pic>
        <p:nvPicPr>
          <p:cNvPr id="4" name="Online Media 3" title="plot11 7m">
            <a:hlinkClick r:id="" action="ppaction://media"/>
            <a:extLst>
              <a:ext uri="{FF2B5EF4-FFF2-40B4-BE49-F238E27FC236}">
                <a16:creationId xmlns:a16="http://schemas.microsoft.com/office/drawing/2014/main" id="{DBA3C38F-1F31-49A0-ADCF-39AD9E0E00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3821" y="1929065"/>
            <a:ext cx="8376357" cy="471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4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Restoration 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Lower South Fork McKenzie River Floodplain Enhancement Project</a:t>
            </a:r>
          </a:p>
          <a:p>
            <a:r>
              <a:rPr lang="en-US" dirty="0">
                <a:cs typeface="Calibri"/>
              </a:rPr>
              <a:t>~784 acres</a:t>
            </a:r>
          </a:p>
          <a:p>
            <a:r>
              <a:rPr lang="en-US" dirty="0">
                <a:cs typeface="Calibri"/>
              </a:rPr>
              <a:t>Restore complexity to promote biological productivity</a:t>
            </a:r>
          </a:p>
        </p:txBody>
      </p:sp>
      <p:pic>
        <p:nvPicPr>
          <p:cNvPr id="4" name="Picture 4" descr="A close up of a fish&#10;&#10;Description generated with high confidence">
            <a:extLst>
              <a:ext uri="{FF2B5EF4-FFF2-40B4-BE49-F238E27FC236}">
                <a16:creationId xmlns:a16="http://schemas.microsoft.com/office/drawing/2014/main" id="{C2AB9B5C-7BED-4EC5-B3C4-3E55E6FF6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848" y="4108427"/>
            <a:ext cx="2743200" cy="1816608"/>
          </a:xfrm>
          <a:prstGeom prst="rect">
            <a:avLst/>
          </a:prstGeom>
        </p:spPr>
      </p:pic>
      <p:pic>
        <p:nvPicPr>
          <p:cNvPr id="6" name="Picture 6" descr="A group of fish in the water&#10;&#10;Description generated with high confidence">
            <a:extLst>
              <a:ext uri="{FF2B5EF4-FFF2-40B4-BE49-F238E27FC236}">
                <a16:creationId xmlns:a16="http://schemas.microsoft.com/office/drawing/2014/main" id="{38E121D0-BF27-42CA-8D4A-D55C40BFC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4526280"/>
            <a:ext cx="4286250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BA8A0B-C46A-4D00-86A5-9C298403E7E9}"/>
              </a:ext>
            </a:extLst>
          </p:cNvPr>
          <p:cNvSpPr txBox="1"/>
          <p:nvPr/>
        </p:nvSpPr>
        <p:spPr>
          <a:xfrm>
            <a:off x="723208" y="635923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ea typeface="+mn-lt"/>
                <a:cs typeface="+mn-lt"/>
              </a:rPr>
              <a:t>https://www.fws.gov/oregonfwo/articles.cfm?id=149489411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177FA-4D00-4BC2-BA87-2D9A2BDAE60F}"/>
              </a:ext>
            </a:extLst>
          </p:cNvPr>
          <p:cNvSpPr txBox="1"/>
          <p:nvPr/>
        </p:nvSpPr>
        <p:spPr>
          <a:xfrm>
            <a:off x="5895282" y="592853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ea typeface="+mn-lt"/>
                <a:cs typeface="+mn-lt"/>
              </a:rPr>
              <a:t>https://www.washington.edu/news/2018/02/27/largest-chinook-salmon-disappearing-from-west-coast/</a:t>
            </a:r>
          </a:p>
        </p:txBody>
      </p:sp>
    </p:spTree>
    <p:extLst>
      <p:ext uri="{BB962C8B-B14F-4D97-AF65-F5344CB8AC3E}">
        <p14:creationId xmlns:p14="http://schemas.microsoft.com/office/powerpoint/2010/main" val="49731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we've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UAS surveys site in fraction of time</a:t>
            </a:r>
          </a:p>
          <a:p>
            <a:r>
              <a:rPr lang="en-US" dirty="0" err="1"/>
              <a:t>Emlid</a:t>
            </a:r>
            <a:r>
              <a:rPr lang="en-US" dirty="0"/>
              <a:t> reach integration will save time vs. Ground control</a:t>
            </a:r>
          </a:p>
          <a:p>
            <a:r>
              <a:rPr lang="en-US" dirty="0"/>
              <a:t>Find mission planner that suits your needs</a:t>
            </a:r>
          </a:p>
          <a:p>
            <a:r>
              <a:rPr lang="en-US" dirty="0"/>
              <a:t>Attend events, register for workshops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58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7F2A-0AC3-482C-9621-881A54A9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Useful Links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A49C-2973-4D25-8DE1-21DBD8A22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ArcGIS Segment Mean Shift Image Analyst Tool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SFMR Floodplain Enhancement Project</a:t>
            </a:r>
            <a:endParaRPr lang="en-US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4"/>
              </a:rPr>
              <a:t>DJI Matrice 200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5"/>
              </a:rPr>
              <a:t>Micasense Altum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6"/>
              </a:rPr>
              <a:t>ESRI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7"/>
              </a:rPr>
              <a:t>Agisoft MetaShape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  <a:hlinkClick r:id="rId8"/>
              </a:rPr>
              <a:t>Best Practices from Micasense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9"/>
              </a:rPr>
              <a:t>UgCS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10"/>
              </a:rPr>
              <a:t>USGS Earth Explorer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  <a:hlinkClick r:id="rId11"/>
              </a:rPr>
              <a:t>Part 107 Practice Tests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Landis, J. R., &amp; Koch, G. G. (1977). The Measurement of Observer Agreement for Categorical Data. </a:t>
            </a:r>
            <a:r>
              <a:rPr lang="en-US" i="1" dirty="0">
                <a:ea typeface="+mn-lt"/>
                <a:cs typeface="+mn-lt"/>
              </a:rPr>
              <a:t>Biometrics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i="1" dirty="0">
                <a:ea typeface="+mn-lt"/>
                <a:cs typeface="+mn-lt"/>
              </a:rPr>
              <a:t>33</a:t>
            </a:r>
            <a:r>
              <a:rPr lang="en-US" dirty="0">
                <a:ea typeface="+mn-lt"/>
                <a:cs typeface="+mn-lt"/>
              </a:rPr>
              <a:t>(1), 159-174.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007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AIS Lab</a:t>
            </a:r>
          </a:p>
          <a:p>
            <a:pPr marL="0" indent="0">
              <a:buNone/>
            </a:pPr>
            <a:r>
              <a:rPr lang="en-US" dirty="0"/>
              <a:t>http://ais.forestry.oregonstate.edu/</a:t>
            </a:r>
          </a:p>
          <a:p>
            <a:r>
              <a:rPr lang="en-US" dirty="0"/>
              <a:t>Matt Barker</a:t>
            </a:r>
          </a:p>
          <a:p>
            <a:pPr marL="0" indent="0">
              <a:buNone/>
            </a:pPr>
            <a:r>
              <a:rPr lang="en-US" dirty="0"/>
              <a:t>matthew.barker@oregonstate.edu</a:t>
            </a:r>
          </a:p>
        </p:txBody>
      </p:sp>
    </p:spTree>
    <p:extLst>
      <p:ext uri="{BB962C8B-B14F-4D97-AF65-F5344CB8AC3E}">
        <p14:creationId xmlns:p14="http://schemas.microsoft.com/office/powerpoint/2010/main" val="230911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A64A-A328-485C-AC67-599E53FF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170729"/>
            <a:ext cx="8229600" cy="1143000"/>
          </a:xfrm>
        </p:spPr>
        <p:txBody>
          <a:bodyPr/>
          <a:lstStyle/>
          <a:p>
            <a:r>
              <a:rPr lang="en-US" dirty="0" err="1">
                <a:cs typeface="Calibri"/>
              </a:rPr>
              <a:t>Preproject</a:t>
            </a:r>
            <a:endParaRPr lang="en-US" dirty="0" err="1"/>
          </a:p>
        </p:txBody>
      </p:sp>
      <p:pic>
        <p:nvPicPr>
          <p:cNvPr id="4" name="Picture 4" descr="A close up of a hillside next to a forest&#10;&#10;Description generated with very high confidence">
            <a:extLst>
              <a:ext uri="{FF2B5EF4-FFF2-40B4-BE49-F238E27FC236}">
                <a16:creationId xmlns:a16="http://schemas.microsoft.com/office/drawing/2014/main" id="{414D871A-1FD0-4663-858D-6C4A9511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136" y="1305458"/>
            <a:ext cx="8063345" cy="519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4A7E2-7E7C-457C-8EAC-EBEC9AF9A2BC}"/>
              </a:ext>
            </a:extLst>
          </p:cNvPr>
          <p:cNvSpPr txBox="1"/>
          <p:nvPr/>
        </p:nvSpPr>
        <p:spPr>
          <a:xfrm>
            <a:off x="2784764" y="6300354"/>
            <a:ext cx="38948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ea typeface="+mn-lt"/>
                <a:cs typeface="+mn-lt"/>
              </a:rPr>
              <a:t>https://www.mckenziewc.org/?page_id=1608</a:t>
            </a:r>
            <a:endParaRPr lang="en-US" sz="1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95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6977-D5D2-4958-920C-24DEB437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Postproject</a:t>
            </a:r>
            <a:endParaRPr lang="en-US" dirty="0" err="1"/>
          </a:p>
        </p:txBody>
      </p:sp>
      <p:pic>
        <p:nvPicPr>
          <p:cNvPr id="4" name="Picture 4" descr="A tree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36C055C6-E982-4B22-B896-3F72F2A7B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312" y="2171455"/>
            <a:ext cx="5557336" cy="4174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6B466-A7B7-4DA3-9552-27284935144C}"/>
              </a:ext>
            </a:extLst>
          </p:cNvPr>
          <p:cNvSpPr txBox="1"/>
          <p:nvPr/>
        </p:nvSpPr>
        <p:spPr>
          <a:xfrm>
            <a:off x="2646552" y="6347160"/>
            <a:ext cx="38948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ea typeface="+mn-lt"/>
                <a:cs typeface="+mn-lt"/>
              </a:rPr>
              <a:t>https://www.mckenziewc.org/?page_id=1608</a:t>
            </a:r>
            <a:endParaRPr lang="en-US" sz="1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02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Detect and quantify large, woody debris (&gt;25cm) in South Fork McKenzie River</a:t>
            </a:r>
          </a:p>
          <a:p>
            <a:r>
              <a:rPr lang="en-US" dirty="0">
                <a:cs typeface="Calibri"/>
              </a:rPr>
              <a:t>Quantify change detection over time</a:t>
            </a:r>
          </a:p>
          <a:p>
            <a:r>
              <a:rPr lang="en-US" dirty="0">
                <a:cs typeface="Calibri"/>
              </a:rPr>
              <a:t>Is SFMR retaining complexity over time?</a:t>
            </a:r>
          </a:p>
        </p:txBody>
      </p:sp>
      <p:pic>
        <p:nvPicPr>
          <p:cNvPr id="4" name="Picture 4" descr="A pond next to a body of water&#10;&#10;Description generated with very high confidence">
            <a:extLst>
              <a:ext uri="{FF2B5EF4-FFF2-40B4-BE49-F238E27FC236}">
                <a16:creationId xmlns:a16="http://schemas.microsoft.com/office/drawing/2014/main" id="{A1BBD9CB-12A0-4DF3-9D48-6D1E63485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00" y="4065300"/>
            <a:ext cx="3481200" cy="26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3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3153A-9943-4181-BF79-F6468DCD3EE4}"/>
              </a:ext>
            </a:extLst>
          </p:cNvPr>
          <p:cNvSpPr txBox="1"/>
          <p:nvPr/>
        </p:nvSpPr>
        <p:spPr>
          <a:xfrm>
            <a:off x="4871716" y="41045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DJI </a:t>
            </a:r>
            <a:r>
              <a:rPr lang="en-US" dirty="0" err="1"/>
              <a:t>Matrice</a:t>
            </a:r>
            <a:r>
              <a:rPr lang="en-US" dirty="0"/>
              <a:t> 200 v2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1DAEE252-736B-4E18-9C34-C6AFD1A5F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38" y="4580634"/>
            <a:ext cx="2743200" cy="15750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2BC5EA-55D7-4F06-8CAB-009C1EA66BC1}"/>
              </a:ext>
            </a:extLst>
          </p:cNvPr>
          <p:cNvSpPr txBox="1"/>
          <p:nvPr/>
        </p:nvSpPr>
        <p:spPr>
          <a:xfrm>
            <a:off x="4697078" y="608507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Source: </a:t>
            </a:r>
            <a:r>
              <a:rPr lang="en-US" sz="1000" dirty="0">
                <a:ea typeface="+mn-lt"/>
                <a:cs typeface="+mn-lt"/>
              </a:rPr>
              <a:t>https://www.dji.com/matrice-200-series-v2</a:t>
            </a:r>
            <a:endParaRPr lang="en-US" sz="1000" dirty="0"/>
          </a:p>
        </p:txBody>
      </p:sp>
      <p:pic>
        <p:nvPicPr>
          <p:cNvPr id="15" name="Picture 15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00A90BDC-B725-4928-A3FB-96FD1335A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25" y="4328081"/>
            <a:ext cx="2743200" cy="1826187"/>
          </a:xfrm>
          <a:prstGeom prst="rect">
            <a:avLst/>
          </a:prstGeom>
        </p:spPr>
      </p:pic>
      <p:pic>
        <p:nvPicPr>
          <p:cNvPr id="17" name="Picture 17" descr="A picture containing appliance, sewing machine, sky, plane&#10;&#10;Description generated with very high confidence">
            <a:extLst>
              <a:ext uri="{FF2B5EF4-FFF2-40B4-BE49-F238E27FC236}">
                <a16:creationId xmlns:a16="http://schemas.microsoft.com/office/drawing/2014/main" id="{3667A1FF-2391-4736-B24F-26DC10AF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3" y="2150473"/>
            <a:ext cx="21431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A87E0A-A42E-4906-9D94-1AB284F33FBE}"/>
              </a:ext>
            </a:extLst>
          </p:cNvPr>
          <p:cNvSpPr txBox="1"/>
          <p:nvPr/>
        </p:nvSpPr>
        <p:spPr>
          <a:xfrm>
            <a:off x="1058286" y="22796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DJI Phantom 4 Pro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1C36C-2228-45E5-A8C6-08BC13B56AE2}"/>
              </a:ext>
            </a:extLst>
          </p:cNvPr>
          <p:cNvSpPr txBox="1"/>
          <p:nvPr/>
        </p:nvSpPr>
        <p:spPr>
          <a:xfrm>
            <a:off x="1000644" y="40680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Micasense</a:t>
            </a:r>
            <a:r>
              <a:rPr lang="en-US" dirty="0"/>
              <a:t> Altum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D7E50B-6DF2-4428-9146-68DCD5AFC38A}"/>
              </a:ext>
            </a:extLst>
          </p:cNvPr>
          <p:cNvSpPr txBox="1"/>
          <p:nvPr/>
        </p:nvSpPr>
        <p:spPr>
          <a:xfrm>
            <a:off x="1055196" y="596801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ea typeface="+mn-lt"/>
                <a:cs typeface="+mn-lt"/>
              </a:rPr>
              <a:t>https://www.micasense.com/altum?gclid=EAIaIQobChMIjtnmiv_R5AIVYiCtBh1dVgXSEAAYASAAEgJ8pvD_BwE</a:t>
            </a:r>
          </a:p>
        </p:txBody>
      </p:sp>
      <p:pic>
        <p:nvPicPr>
          <p:cNvPr id="3" name="Picture 3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2DFF604D-2FCA-467B-A5D7-A7C2A001F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152" y="2410424"/>
            <a:ext cx="1704092" cy="1688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66246-7F1E-4EFB-BDDD-185E787B27A4}"/>
              </a:ext>
            </a:extLst>
          </p:cNvPr>
          <p:cNvSpPr txBox="1"/>
          <p:nvPr/>
        </p:nvSpPr>
        <p:spPr>
          <a:xfrm>
            <a:off x="5115493" y="22769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Emlid</a:t>
            </a:r>
            <a:r>
              <a:rPr lang="en-US" dirty="0"/>
              <a:t> Reach M+</a:t>
            </a:r>
          </a:p>
        </p:txBody>
      </p:sp>
    </p:spTree>
    <p:extLst>
      <p:ext uri="{BB962C8B-B14F-4D97-AF65-F5344CB8AC3E}">
        <p14:creationId xmlns:p14="http://schemas.microsoft.com/office/powerpoint/2010/main" val="73147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F4AA-CE6F-4235-ADE8-7FECE25F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Matrice</a:t>
            </a:r>
            <a:r>
              <a:rPr lang="en-US" dirty="0"/>
              <a:t>, Altum , Reach Integration</a:t>
            </a:r>
          </a:p>
        </p:txBody>
      </p:sp>
      <p:pic>
        <p:nvPicPr>
          <p:cNvPr id="3" name="Picture 3" descr="A picture containing ground, wooden, table, sitting&#10;&#10;Description generated with very high confidence">
            <a:extLst>
              <a:ext uri="{FF2B5EF4-FFF2-40B4-BE49-F238E27FC236}">
                <a16:creationId xmlns:a16="http://schemas.microsoft.com/office/drawing/2014/main" id="{FDE98904-3434-4D79-9F3C-C8822D90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0" y="2454300"/>
            <a:ext cx="2743200" cy="2057400"/>
          </a:xfrm>
          <a:prstGeom prst="rect">
            <a:avLst/>
          </a:prstGeom>
        </p:spPr>
      </p:pic>
      <p:pic>
        <p:nvPicPr>
          <p:cNvPr id="5" name="Picture 5" descr="A tripod in a room&#10;&#10;Description generated with very high confidence">
            <a:extLst>
              <a:ext uri="{FF2B5EF4-FFF2-40B4-BE49-F238E27FC236}">
                <a16:creationId xmlns:a16="http://schemas.microsoft.com/office/drawing/2014/main" id="{FDF14232-FC9A-410D-91C9-F5B158DD1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400" y="4686300"/>
            <a:ext cx="2743200" cy="2057400"/>
          </a:xfrm>
          <a:prstGeom prst="rect">
            <a:avLst/>
          </a:prstGeom>
        </p:spPr>
      </p:pic>
      <p:pic>
        <p:nvPicPr>
          <p:cNvPr id="7" name="Picture 7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6B2AD2FF-0BBC-455E-86E2-D249991E8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400" y="24813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36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149B-F3D1-4D4A-8F61-68812E2D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Mission Planning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87BBA-3205-4242-9831-1E9F2DACB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Software: UGCS and DJI Pilot app</a:t>
            </a:r>
          </a:p>
          <a:p>
            <a:r>
              <a:rPr lang="en-US" dirty="0">
                <a:cs typeface="Calibri"/>
              </a:rPr>
              <a:t>Things to consider (elevation, highest trees, overlap, desired GSD, LOS, takeoff/landing)</a:t>
            </a:r>
          </a:p>
          <a:p>
            <a:r>
              <a:rPr lang="en-US" dirty="0">
                <a:cs typeface="Calibri"/>
              </a:rPr>
              <a:t>Time of day(solar noon +/- 2.5 hours)</a:t>
            </a:r>
          </a:p>
          <a:p>
            <a:r>
              <a:rPr lang="en-US" dirty="0">
                <a:cs typeface="Calibri"/>
              </a:rPr>
              <a:t>Weather (clouds, rain, wind)</a:t>
            </a:r>
          </a:p>
          <a:p>
            <a:r>
              <a:rPr lang="en-US" dirty="0">
                <a:cs typeface="Calibri"/>
              </a:rPr>
              <a:t>Test your platform!</a:t>
            </a:r>
          </a:p>
          <a:p>
            <a:r>
              <a:rPr lang="en-US" dirty="0">
                <a:cs typeface="Calibri"/>
              </a:rPr>
              <a:t>Develop </a:t>
            </a:r>
            <a:r>
              <a:rPr lang="en-US" dirty="0" err="1">
                <a:cs typeface="Calibri"/>
              </a:rPr>
              <a:t>prefilght</a:t>
            </a:r>
            <a:r>
              <a:rPr lang="en-US" dirty="0">
                <a:cs typeface="Calibri"/>
              </a:rPr>
              <a:t> checklist (batteries, sensor, chargers, cable, tablet, computer, aircraft, etc.)</a:t>
            </a:r>
          </a:p>
        </p:txBody>
      </p:sp>
    </p:spTree>
    <p:extLst>
      <p:ext uri="{BB962C8B-B14F-4D97-AF65-F5344CB8AC3E}">
        <p14:creationId xmlns:p14="http://schemas.microsoft.com/office/powerpoint/2010/main" val="14633671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On-screen Show (4:3)</PresentationFormat>
  <Paragraphs>69</Paragraphs>
  <Slides>32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Ion Boardroom</vt:lpstr>
      <vt:lpstr>Automatic Methods for Detecting and Quantifying Large Wood Using UAS Imagery</vt:lpstr>
      <vt:lpstr>About me</vt:lpstr>
      <vt:lpstr>Restoration Project Background</vt:lpstr>
      <vt:lpstr>Preproject</vt:lpstr>
      <vt:lpstr>Postproject</vt:lpstr>
      <vt:lpstr>Purpose</vt:lpstr>
      <vt:lpstr>Platform</vt:lpstr>
      <vt:lpstr>Matrice, Altum , Reach Integration</vt:lpstr>
      <vt:lpstr>Mission Planning</vt:lpstr>
      <vt:lpstr>Data Management</vt:lpstr>
      <vt:lpstr>DJI Pilot GUI</vt:lpstr>
      <vt:lpstr>DJI Pilot GUI</vt:lpstr>
      <vt:lpstr>Overlap</vt:lpstr>
      <vt:lpstr>Methods</vt:lpstr>
      <vt:lpstr>Processing</vt:lpstr>
      <vt:lpstr>Orthomosaic</vt:lpstr>
      <vt:lpstr>Example Object Detection</vt:lpstr>
      <vt:lpstr>Default segmentation</vt:lpstr>
      <vt:lpstr>Default segmentation</vt:lpstr>
      <vt:lpstr>Default Segmentation</vt:lpstr>
      <vt:lpstr>Spatial Detail Slider</vt:lpstr>
      <vt:lpstr>Training Samples</vt:lpstr>
      <vt:lpstr>Classified Imagery</vt:lpstr>
      <vt:lpstr>ISO Cluster classification</vt:lpstr>
      <vt:lpstr>Evaluating classification</vt:lpstr>
      <vt:lpstr>Future</vt:lpstr>
      <vt:lpstr>Photoplots</vt:lpstr>
      <vt:lpstr>Photoplots</vt:lpstr>
      <vt:lpstr>Velocity from video</vt:lpstr>
      <vt:lpstr>What we've learned</vt:lpstr>
      <vt:lpstr>Useful Links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Methods for Detecting and Quantifying Large Wood Using UAS Imagery</dc:title>
  <dc:creator/>
  <cp:lastModifiedBy/>
  <cp:revision>572</cp:revision>
  <dcterms:created xsi:type="dcterms:W3CDTF">2012-08-24T00:53:15Z</dcterms:created>
  <dcterms:modified xsi:type="dcterms:W3CDTF">2019-09-19T16:28:38Z</dcterms:modified>
</cp:coreProperties>
</file>